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1069-D8B4-4B6F-AD00-7F30B75E9AFF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CA445-BAD6-4C73-BE23-D8F86ECCF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CA445-BAD6-4C73-BE23-D8F86ECCF5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2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E7EB-D718-4F04-AA2B-4E0991E231F8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C4C9-BB70-4EB3-91DE-2F098D12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hyperlink" Target="videoFileNo74346.wm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encoe.com/video_library/index_with_mods.php?PROGRAM=9780078750472&amp;VIDEO=4081&amp;CHAPTER=3&amp;MODE=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86" t="19886" r="28785" b="65543"/>
          <a:stretch/>
        </p:blipFill>
        <p:spPr bwMode="auto">
          <a:xfrm>
            <a:off x="1447800" y="986243"/>
            <a:ext cx="6248400" cy="1870121"/>
          </a:xfrm>
          <a:prstGeom prst="rect">
            <a:avLst/>
          </a:prstGeom>
          <a:noFill/>
          <a:ln w="25400" cmpd="dbl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4" t="72886" r="25143" b="10485"/>
          <a:stretch/>
        </p:blipFill>
        <p:spPr bwMode="auto">
          <a:xfrm>
            <a:off x="1676400" y="4267200"/>
            <a:ext cx="5715000" cy="1765464"/>
          </a:xfrm>
          <a:prstGeom prst="rect">
            <a:avLst/>
          </a:prstGeom>
          <a:noFill/>
          <a:ln w="25400" cmpd="dbl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0677" y="484762"/>
            <a:ext cx="7924800" cy="4031873"/>
            <a:chOff x="630677" y="1094362"/>
            <a:chExt cx="7924800" cy="4031873"/>
          </a:xfrm>
        </p:grpSpPr>
        <p:sp>
          <p:nvSpPr>
            <p:cNvPr id="2" name="TextBox 1"/>
            <p:cNvSpPr txBox="1"/>
            <p:nvPr/>
          </p:nvSpPr>
          <p:spPr>
            <a:xfrm>
              <a:off x="630677" y="1094362"/>
              <a:ext cx="7924800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Bookman Old Style" pitchFamily="18" charset="0"/>
                </a:rPr>
                <a:t>Solomon’s temple became a symbol and center of Jewish religion. Many Israelites did not like Solomon because he taxed them so much, to pay for his great buildings.</a:t>
              </a:r>
            </a:p>
            <a:p>
              <a:pPr algn="ctr"/>
              <a:endParaRPr lang="en-US" sz="3200" dirty="0">
                <a:latin typeface="Bookman Old Style" pitchFamily="18" charset="0"/>
              </a:endParaRPr>
            </a:p>
            <a:p>
              <a:pPr algn="ctr"/>
              <a:r>
                <a:rPr lang="en-US" sz="3200" dirty="0" smtClean="0">
                  <a:latin typeface="Bookman Old Style" pitchFamily="18" charset="0"/>
                </a:rPr>
                <a:t>Solomon was also known for his wise sayings, or Proverbs.</a:t>
              </a:r>
              <a:endParaRPr lang="en-US" sz="3200" dirty="0">
                <a:latin typeface="Bookman Old Style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629400" y="1094362"/>
              <a:ext cx="16002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81600" y="1580744"/>
              <a:ext cx="1752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352800" y="2510426"/>
              <a:ext cx="12192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81600" y="3025991"/>
              <a:ext cx="2133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76500" y="4526363"/>
              <a:ext cx="16383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24400" y="4536090"/>
              <a:ext cx="19050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http://3.bp.blogspot.com/-NcX11V_tntc/TxdVO7oGoOI/AAAAAAAADUk/mCCsoZtLkso/s1600/Prover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10" y="4698907"/>
            <a:ext cx="3765745" cy="2122939"/>
          </a:xfrm>
          <a:prstGeom prst="rect">
            <a:avLst/>
          </a:prstGeom>
          <a:noFill/>
          <a:ln w="19050" cmpd="sng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772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ookman Old Style" pitchFamily="18" charset="0"/>
              </a:rPr>
              <a:t>Solomon made the Israelite men who couldn’t pay his high taxes to work in the salt mines.</a:t>
            </a:r>
          </a:p>
          <a:p>
            <a:r>
              <a:rPr lang="en-US" sz="3200" dirty="0" smtClean="0">
                <a:latin typeface="Bookman Old Style" pitchFamily="18" charset="0"/>
              </a:rPr>
              <a:t>This made Solomon very unpopular.</a:t>
            </a:r>
          </a:p>
          <a:p>
            <a:endParaRPr lang="en-US" sz="3200" dirty="0" smtClean="0">
              <a:latin typeface="Bookman Old Style" pitchFamily="18" charset="0"/>
            </a:endParaRPr>
          </a:p>
          <a:p>
            <a:r>
              <a:rPr lang="en-US" sz="3200" dirty="0" smtClean="0">
                <a:latin typeface="Bookman Old Style" pitchFamily="18" charset="0"/>
              </a:rPr>
              <a:t>When Solomon died, the 12 tribes split up. 10 went to the north and formed the Kingdom of Israel. 2 went south and formed the smaller Kingdom of Judah.</a:t>
            </a: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1295400"/>
            <a:ext cx="7315200" cy="4381823"/>
            <a:chOff x="685800" y="1295400"/>
            <a:chExt cx="7315200" cy="4381823"/>
          </a:xfrm>
        </p:grpSpPr>
        <p:sp>
          <p:nvSpPr>
            <p:cNvPr id="6" name="Rectangle 5"/>
            <p:cNvSpPr/>
            <p:nvPr/>
          </p:nvSpPr>
          <p:spPr>
            <a:xfrm>
              <a:off x="4038600" y="1295400"/>
              <a:ext cx="2133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hlinkClick r:id="rId4" action="ppaction://hlinkfile"/>
            </p:cNvPr>
            <p:cNvSpPr/>
            <p:nvPr/>
          </p:nvSpPr>
          <p:spPr>
            <a:xfrm>
              <a:off x="1524000" y="1752600"/>
              <a:ext cx="8382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15000" y="2245226"/>
              <a:ext cx="22860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24600" y="3200400"/>
              <a:ext cx="12954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4600" y="3696510"/>
              <a:ext cx="609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86400" y="3696510"/>
              <a:ext cx="12192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71800" y="4198863"/>
              <a:ext cx="35814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800" y="4710943"/>
              <a:ext cx="12573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7953" y="5181113"/>
              <a:ext cx="38100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videoFileNo74346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28.396" end="29969.7328"/>
                </p14:media>
              </p:ext>
            </p:extLst>
          </p:nvPr>
        </p:nvPicPr>
        <p:blipFill>
          <a:blip r:embed="rId5">
            <a:lum bright="12000" contrast="12000"/>
          </a:blip>
          <a:stretch>
            <a:fillRect/>
          </a:stretch>
        </p:blipFill>
        <p:spPr>
          <a:xfrm>
            <a:off x="212387" y="488511"/>
            <a:ext cx="7893184" cy="591988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533400">
              <a:schemeClr val="accent5">
                <a:satMod val="175000"/>
                <a:alpha val="78000"/>
              </a:schemeClr>
            </a:glo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23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5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106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Troubled Times</a:t>
            </a:r>
          </a:p>
          <a:p>
            <a:pPr lvl="0" algn="ctr"/>
            <a:r>
              <a:rPr lang="en-US" sz="3200" dirty="0">
                <a:latin typeface="Bookman Old Style" pitchFamily="18" charset="0"/>
              </a:rPr>
              <a:t>The kingdoms of Israel and Judah felt threatened by their powerful neighbors, the Assyrians and Chaldeans</a:t>
            </a:r>
            <a:r>
              <a:rPr lang="en-US" sz="3200" dirty="0" smtClean="0">
                <a:latin typeface="Bookman Old Style" pitchFamily="18" charset="0"/>
              </a:rPr>
              <a:t>.</a:t>
            </a:r>
          </a:p>
          <a:p>
            <a:pPr lvl="0" algn="ctr"/>
            <a:endParaRPr lang="en-US" sz="3200" dirty="0" smtClean="0">
              <a:latin typeface="Bookman Old Style" pitchFamily="18" charset="0"/>
            </a:endParaRPr>
          </a:p>
          <a:p>
            <a:pPr algn="ctr"/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Who </a:t>
            </a:r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Were the Prophets?</a:t>
            </a:r>
          </a:p>
          <a:p>
            <a:pPr lvl="0" algn="ctr"/>
            <a:r>
              <a:rPr lang="en-US" sz="3200" dirty="0">
                <a:latin typeface="Bookman Old Style" pitchFamily="18" charset="0"/>
              </a:rPr>
              <a:t>During the troubling times people who became known as the Prophets brought hope to the people. The Prophets taught people to live moral lives.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0200" y="1219200"/>
            <a:ext cx="2133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229254"/>
            <a:ext cx="2133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0" y="2181994"/>
            <a:ext cx="22860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4267200"/>
            <a:ext cx="19050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0600" y="5257800"/>
            <a:ext cx="22860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42999"/>
            <a:ext cx="861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What </a:t>
            </a:r>
            <a:r>
              <a:rPr lang="en-US" sz="4400" dirty="0" smtClean="0">
                <a:solidFill>
                  <a:srgbClr val="9900FF"/>
                </a:solidFill>
                <a:latin typeface="Bookman Old Style" pitchFamily="18" charset="0"/>
              </a:rPr>
              <a:t>Caused</a:t>
            </a:r>
          </a:p>
          <a:p>
            <a:pPr algn="ctr"/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T</a:t>
            </a:r>
            <a:r>
              <a:rPr lang="en-US" sz="4400" dirty="0" smtClean="0">
                <a:solidFill>
                  <a:srgbClr val="9900FF"/>
                </a:solidFill>
                <a:latin typeface="Bookman Old Style" pitchFamily="18" charset="0"/>
              </a:rPr>
              <a:t>he </a:t>
            </a:r>
            <a:r>
              <a:rPr lang="en-US" sz="4400" dirty="0">
                <a:solidFill>
                  <a:srgbClr val="9900FF"/>
                </a:solidFill>
                <a:latin typeface="Bookman Old Style" pitchFamily="18" charset="0"/>
              </a:rPr>
              <a:t>Fall of Israel</a:t>
            </a:r>
            <a:r>
              <a:rPr lang="en-US" sz="4400" dirty="0" smtClean="0">
                <a:solidFill>
                  <a:srgbClr val="9900FF"/>
                </a:solidFill>
                <a:latin typeface="Bookman Old Style" pitchFamily="18" charset="0"/>
              </a:rPr>
              <a:t>?</a:t>
            </a:r>
          </a:p>
          <a:p>
            <a:pPr algn="ctr"/>
            <a:endParaRPr lang="en-US" sz="4400" dirty="0">
              <a:solidFill>
                <a:srgbClr val="9900FF"/>
              </a:solidFill>
              <a:latin typeface="Bookman Old Style" pitchFamily="18" charset="0"/>
            </a:endParaRPr>
          </a:p>
          <a:p>
            <a:pPr lvl="0" algn="ctr"/>
            <a:r>
              <a:rPr lang="en-US" sz="3200" dirty="0">
                <a:latin typeface="Bookman Old Style" pitchFamily="18" charset="0"/>
              </a:rPr>
              <a:t>In 722 BC the Assyrians conquered Israel and scattered the 10 tribes. They became known as the Lost Tribes of Israel. </a:t>
            </a:r>
          </a:p>
          <a:p>
            <a:endParaRPr lang="en-US" sz="3200" dirty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3210788"/>
            <a:ext cx="2133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3718245"/>
            <a:ext cx="19812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4214355"/>
            <a:ext cx="23622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8534400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9900FF"/>
                </a:solidFill>
                <a:latin typeface="Bookman Old Style" pitchFamily="18" charset="0"/>
              </a:rPr>
              <a:t>What Caused the Fall of Judah</a:t>
            </a:r>
            <a:r>
              <a:rPr lang="en-US" sz="4000" dirty="0" smtClean="0">
                <a:solidFill>
                  <a:srgbClr val="9900FF"/>
                </a:solidFill>
                <a:latin typeface="Bookman Old Style" pitchFamily="18" charset="0"/>
              </a:rPr>
              <a:t>?</a:t>
            </a:r>
            <a:endParaRPr lang="en-US" sz="4000" dirty="0">
              <a:solidFill>
                <a:srgbClr val="9900FF"/>
              </a:solidFill>
              <a:latin typeface="Bookman Old Style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>
                <a:latin typeface="Bookman Old Style" pitchFamily="18" charset="0"/>
              </a:rPr>
              <a:t>In 620 BC the Egyptians conquered Judah. </a:t>
            </a:r>
            <a:r>
              <a:rPr lang="en-US" sz="3200" dirty="0">
                <a:latin typeface="Bookman Old Style" pitchFamily="18" charset="0"/>
              </a:rPr>
              <a:t>Later still, the Chaldeans conquered Egypt. </a:t>
            </a:r>
            <a:endParaRPr lang="en-US" sz="3200" dirty="0">
              <a:latin typeface="Bookman Old Style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en-US" sz="3200" dirty="0">
              <a:latin typeface="Bookman Old Style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>
                <a:latin typeface="Bookman Old Style" pitchFamily="18" charset="0"/>
              </a:rPr>
              <a:t>Nebuchadnezzar treated the Jews harshly. The Jews planned a revolt, but it was stopped and Jerusalem was destroyed. The Jews were sent to Babylon in captivity. This time was known as the Babylonian Captivity.</a:t>
            </a:r>
          </a:p>
          <a:p>
            <a:endParaRPr lang="en-US" sz="3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1600200"/>
            <a:ext cx="2133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57800" y="2096970"/>
            <a:ext cx="22860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3581400"/>
            <a:ext cx="33528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86400" y="4495800"/>
            <a:ext cx="22098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5486400"/>
            <a:ext cx="18288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0"/>
            <a:ext cx="8001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Chapter 3</a:t>
            </a:r>
          </a:p>
          <a:p>
            <a:pPr algn="ctr"/>
            <a:r>
              <a:rPr lang="en-US" sz="4400" dirty="0" smtClean="0"/>
              <a:t>Section 2</a:t>
            </a:r>
          </a:p>
          <a:p>
            <a:pPr algn="ctr"/>
            <a:r>
              <a:rPr lang="en-US" sz="4400" dirty="0" smtClean="0"/>
              <a:t>The Kingdom of Israel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64" t="34588" r="25993" b="27143"/>
          <a:stretch/>
        </p:blipFill>
        <p:spPr bwMode="auto">
          <a:xfrm>
            <a:off x="1350194" y="567447"/>
            <a:ext cx="6519809" cy="5875027"/>
          </a:xfrm>
          <a:prstGeom prst="rect">
            <a:avLst/>
          </a:prstGeom>
          <a:noFill/>
          <a:ln w="25400" cmpd="dbl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52400" y="1063557"/>
            <a:ext cx="16764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4267200" y="2577830"/>
            <a:ext cx="16764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27463" y="304800"/>
            <a:ext cx="7395754" cy="6924973"/>
            <a:chOff x="927463" y="304800"/>
            <a:chExt cx="7395754" cy="6924973"/>
          </a:xfrm>
        </p:grpSpPr>
        <p:sp>
          <p:nvSpPr>
            <p:cNvPr id="2" name="TextBox 1"/>
            <p:cNvSpPr txBox="1"/>
            <p:nvPr/>
          </p:nvSpPr>
          <p:spPr>
            <a:xfrm>
              <a:off x="927463" y="304800"/>
              <a:ext cx="7395754" cy="692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smtClean="0">
                  <a:solidFill>
                    <a:srgbClr val="9900FF"/>
                  </a:solidFill>
                  <a:latin typeface="Bookman Old Style" panose="02050604050505020204" pitchFamily="18" charset="0"/>
                </a:rPr>
                <a:t>The Israelites Choose a King</a:t>
              </a:r>
              <a:endParaRPr lang="en-US" sz="3600" dirty="0">
                <a:latin typeface="Bookman Old Style" panose="020506040505050202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Bookman Old Style" panose="02050604050505020204" pitchFamily="18" charset="0"/>
                </a:rPr>
                <a:t>Around 1000 BC the </a:t>
              </a:r>
              <a:r>
                <a:rPr lang="en-US" sz="2800" i="1" dirty="0" smtClean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Philistines</a:t>
              </a:r>
              <a:r>
                <a:rPr lang="en-US" sz="2800" i="1" dirty="0" smtClean="0">
                  <a:latin typeface="Bookman Old Style" panose="02050604050505020204" pitchFamily="18" charset="0"/>
                </a:rPr>
                <a:t> </a:t>
              </a:r>
              <a:r>
                <a:rPr lang="en-US" sz="2800" dirty="0" smtClean="0">
                  <a:latin typeface="Bookman Old Style" panose="02050604050505020204" pitchFamily="18" charset="0"/>
                </a:rPr>
                <a:t>were the strongest people in Canaan, not the Israelites. The Philistines built strong cities and had iron weapons.</a:t>
              </a:r>
            </a:p>
            <a:p>
              <a:endParaRPr lang="en-US" sz="2800" dirty="0">
                <a:latin typeface="Bookman Old Style" panose="020506040505050202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Bookman Old Style" panose="02050604050505020204" pitchFamily="18" charset="0"/>
                </a:rPr>
                <a:t>The Israelites began to copy the Philistine’s religion, so many Israelites thought a king of their own would prevent this from happening.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800" dirty="0">
                <a:latin typeface="Bookman Old Style" panose="020506040505050202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Bookman Old Style" panose="02050604050505020204" pitchFamily="18" charset="0"/>
                </a:rPr>
                <a:t>An Israelite king would also unite their own tribes.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>
                <a:latin typeface="Bookman Old Style" panose="02050604050505020204" pitchFamily="18" charset="0"/>
              </a:endParaRPr>
            </a:p>
            <a:p>
              <a:endParaRPr lang="en-US" sz="2400" dirty="0">
                <a:latin typeface="Bookman Old Style" panose="02050604050505020204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219200" y="1295400"/>
              <a:ext cx="6019800" cy="5105400"/>
              <a:chOff x="1219200" y="1295400"/>
              <a:chExt cx="6019800" cy="51054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029200" y="1295400"/>
                <a:ext cx="18288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5371289" y="1752600"/>
                <a:ext cx="16002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219200" y="2590800"/>
                <a:ext cx="12954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082702" y="2590800"/>
                <a:ext cx="784698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9300" y="3436546"/>
                <a:ext cx="17145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326696" y="3858078"/>
                <a:ext cx="1397703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086101" y="4299065"/>
                <a:ext cx="8763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210300" y="5562600"/>
                <a:ext cx="1028700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33600" y="6019800"/>
                <a:ext cx="1193096" cy="381000"/>
              </a:xfrm>
              <a:prstGeom prst="rect">
                <a:avLst/>
              </a:prstGeom>
              <a:solidFill>
                <a:srgbClr val="FFFF00">
                  <a:alpha val="17000"/>
                </a:srgbClr>
              </a:solidFill>
              <a:ln>
                <a:solidFill>
                  <a:schemeClr val="accent2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4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457200"/>
            <a:ext cx="8153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9900FF"/>
                </a:solidFill>
                <a:latin typeface="Bookman Old Style" pitchFamily="18" charset="0"/>
              </a:rPr>
              <a:t>The Rule of King Saul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>
                <a:latin typeface="Bookman Old Style" pitchFamily="18" charset="0"/>
              </a:rPr>
              <a:t>Around 1020 BC Israelites asked Samuel (a judge and prophet) to choose a king.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>
                <a:latin typeface="Bookman Old Style" pitchFamily="18" charset="0"/>
              </a:rPr>
              <a:t>Samuel chose Saul a warrior-farmer.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>
                <a:latin typeface="Bookman Old Style" pitchFamily="18" charset="0"/>
              </a:rPr>
              <a:t>Saul defeated Israel’s enemies but disobeyed some of God’s commands.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>
                <a:latin typeface="Bookman Old Style" pitchFamily="18" charset="0"/>
              </a:rPr>
              <a:t>God instructed Samuel to choose another king and anoint him in secret. His name was David.</a:t>
            </a:r>
            <a:endParaRPr lang="en-US" sz="3200" dirty="0">
              <a:latin typeface="Bookman Old Style" pitchFamily="18" charset="0"/>
            </a:endParaRPr>
          </a:p>
        </p:txBody>
      </p:sp>
      <p:pic>
        <p:nvPicPr>
          <p:cNvPr id="5" name="Picture 2" descr="http://ts1.mm.bing.net/th?id=HN.607994041773263959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36" y="5143401"/>
            <a:ext cx="1981200" cy="15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9200" y="1740440"/>
            <a:ext cx="1533728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209800"/>
            <a:ext cx="959796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07796" y="2679344"/>
            <a:ext cx="1064368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00181" y="3200400"/>
            <a:ext cx="1748547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0864" y="3675434"/>
            <a:ext cx="2295728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43764" y="4229100"/>
            <a:ext cx="1414564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79523" y="4716907"/>
            <a:ext cx="1241898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00181" y="5143401"/>
            <a:ext cx="1284051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ookman Old Style" pitchFamily="18" charset="0"/>
              </a:rPr>
              <a:t>David was know for his</a:t>
            </a:r>
          </a:p>
          <a:p>
            <a:pPr algn="ctr"/>
            <a:r>
              <a:rPr lang="en-US" sz="3200" dirty="0" smtClean="0">
                <a:latin typeface="Bookman Old Style" pitchFamily="18" charset="0"/>
              </a:rPr>
              <a:t>bravery and leadership.</a:t>
            </a:r>
          </a:p>
          <a:p>
            <a:pPr algn="ctr"/>
            <a:r>
              <a:rPr lang="en-US" sz="3200" dirty="0" smtClean="0">
                <a:latin typeface="Bookman Old Style" pitchFamily="18" charset="0"/>
              </a:rPr>
              <a:t>Before a battle with the Philistines, David fought a giant named Goliath.</a:t>
            </a:r>
          </a:p>
          <a:p>
            <a:pPr algn="ctr"/>
            <a:r>
              <a:rPr lang="en-US" sz="3200" dirty="0" smtClean="0">
                <a:latin typeface="Bookman Old Style" pitchFamily="18" charset="0"/>
              </a:rPr>
              <a:t>With his slingshot, David killed Goliath with a single smooth stone.</a:t>
            </a:r>
          </a:p>
          <a:p>
            <a:pPr algn="ctr"/>
            <a:endParaRPr lang="en-US" sz="3200" dirty="0" smtClean="0">
              <a:latin typeface="Bookman Old Style" pitchFamily="18" charset="0"/>
            </a:endParaRPr>
          </a:p>
        </p:txBody>
      </p:sp>
      <p:pic>
        <p:nvPicPr>
          <p:cNvPr id="9" name="Picture 8" descr="http://blog.heatspring.com/wp-content/uploads/2011/11/David-Vs-Goliath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18689"/>
            <a:ext cx="3505200" cy="314395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133600" y="1143000"/>
            <a:ext cx="16002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69276" y="1143000"/>
            <a:ext cx="2341124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19400" y="1676400"/>
            <a:ext cx="1219200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49566" y="1574258"/>
            <a:ext cx="2227634" cy="483141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43472" y="2121440"/>
            <a:ext cx="1686128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38400" y="2590800"/>
            <a:ext cx="1905000" cy="45233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19800" y="3124200"/>
            <a:ext cx="1366736" cy="381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videoFileNo5350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11" y="391133"/>
            <a:ext cx="8114489" cy="6085868"/>
          </a:xfrm>
          <a:prstGeom prst="roundRect">
            <a:avLst/>
          </a:prstGeom>
          <a:ln w="28575">
            <a:solidFill>
              <a:srgbClr val="FF0000"/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25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2596" y="720883"/>
            <a:ext cx="8023698" cy="4955203"/>
            <a:chOff x="502596" y="720883"/>
            <a:chExt cx="8023698" cy="4955203"/>
          </a:xfrm>
        </p:grpSpPr>
        <p:sp>
          <p:nvSpPr>
            <p:cNvPr id="2" name="TextBox 1"/>
            <p:cNvSpPr txBox="1"/>
            <p:nvPr/>
          </p:nvSpPr>
          <p:spPr>
            <a:xfrm>
              <a:off x="502596" y="720883"/>
              <a:ext cx="8023698" cy="4955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9900FF"/>
                  </a:solidFill>
                  <a:latin typeface="Bookman Old Style" pitchFamily="18" charset="0"/>
                </a:rPr>
                <a:t>David and </a:t>
              </a:r>
              <a:r>
                <a:rPr lang="en-US" sz="4400" dirty="0" smtClean="0">
                  <a:solidFill>
                    <a:srgbClr val="9900FF"/>
                  </a:solidFill>
                  <a:latin typeface="Bookman Old Style" pitchFamily="18" charset="0"/>
                </a:rPr>
                <a:t>Solomon</a:t>
              </a:r>
            </a:p>
            <a:p>
              <a:pPr algn="ctr"/>
              <a:r>
                <a:rPr lang="en-US" sz="3200" dirty="0" smtClean="0">
                  <a:latin typeface="Bookman Old Style" pitchFamily="18" charset="0"/>
                </a:rPr>
                <a:t>David </a:t>
              </a:r>
              <a:r>
                <a:rPr lang="en-US" sz="3200" dirty="0" smtClean="0">
                  <a:latin typeface="Bookman Old Style" pitchFamily="18" charset="0"/>
                </a:rPr>
                <a:t>wasn’t able to become king until 1000 BC, but </a:t>
              </a:r>
              <a:r>
                <a:rPr lang="en-US" sz="3200" dirty="0">
                  <a:latin typeface="Bookman Old Style" pitchFamily="18" charset="0"/>
                </a:rPr>
                <a:t>o</a:t>
              </a:r>
              <a:r>
                <a:rPr lang="en-US" sz="3200" dirty="0" smtClean="0">
                  <a:latin typeface="Bookman Old Style" pitchFamily="18" charset="0"/>
                </a:rPr>
                <a:t>nce in power he drove the Philistines out of the area which allowed him to create an empire for the Israelites.</a:t>
              </a:r>
            </a:p>
            <a:p>
              <a:endParaRPr lang="en-US" sz="3200" dirty="0">
                <a:latin typeface="Bookman Old Style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rgbClr val="9900FF"/>
                  </a:solidFill>
                  <a:latin typeface="Bookman Old Style" pitchFamily="18" charset="0"/>
                </a:rPr>
                <a:t>Who Came First? </a:t>
              </a:r>
              <a:r>
                <a:rPr lang="en-US" sz="2400" dirty="0" smtClean="0">
                  <a:latin typeface="Bookman Old Style" pitchFamily="18" charset="0"/>
                </a:rPr>
                <a:t>(Click On Your Answer)</a:t>
              </a:r>
            </a:p>
            <a:p>
              <a:pPr algn="ctr"/>
              <a:endParaRPr lang="en-US" sz="2400" dirty="0">
                <a:latin typeface="Bookman Old Style" pitchFamily="18" charset="0"/>
              </a:endParaRPr>
            </a:p>
            <a:p>
              <a:pPr algn="ctr"/>
              <a:r>
                <a:rPr lang="en-US" sz="2400" dirty="0" smtClean="0">
                  <a:latin typeface="Bookman Old Style" pitchFamily="18" charset="0"/>
                  <a:hlinkClick r:id="rId2" action="ppaction://hlinksldjump"/>
                </a:rPr>
                <a:t>David</a:t>
              </a:r>
              <a:r>
                <a:rPr lang="en-US" sz="2400" dirty="0">
                  <a:latin typeface="Bookman Old Style" pitchFamily="18" charset="0"/>
                </a:rPr>
                <a:t> </a:t>
              </a:r>
              <a:r>
                <a:rPr lang="en-US" sz="2400" dirty="0" smtClean="0">
                  <a:latin typeface="Bookman Old Style" pitchFamily="18" charset="0"/>
                </a:rPr>
                <a:t>      </a:t>
              </a:r>
              <a:r>
                <a:rPr lang="en-US" sz="2400" dirty="0" smtClean="0">
                  <a:latin typeface="Bookman Old Style" pitchFamily="18" charset="0"/>
                  <a:hlinkClick r:id="rId3" action="ppaction://hlinksldjump"/>
                </a:rPr>
                <a:t>Samuel</a:t>
              </a:r>
              <a:r>
                <a:rPr lang="en-US" sz="2400" dirty="0" smtClean="0">
                  <a:latin typeface="Bookman Old Style" pitchFamily="18" charset="0"/>
                </a:rPr>
                <a:t>       </a:t>
              </a:r>
              <a:r>
                <a:rPr lang="en-US" sz="2400" dirty="0" smtClean="0">
                  <a:latin typeface="Bookman Old Style" pitchFamily="18" charset="0"/>
                  <a:hlinkClick r:id="rId2" action="ppaction://hlinksldjump"/>
                </a:rPr>
                <a:t>Saul</a:t>
              </a:r>
              <a:endParaRPr lang="en-US" sz="2400" dirty="0">
                <a:latin typeface="Bookman Old Style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38200" y="1905000"/>
              <a:ext cx="1752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581400" y="2950429"/>
              <a:ext cx="34290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0" y="2444884"/>
              <a:ext cx="2133600" cy="496110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88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11421"/>
            <a:ext cx="5486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900FF"/>
                </a:solidFill>
                <a:latin typeface="Bookman Old Style" pitchFamily="18" charset="0"/>
              </a:rPr>
              <a:t>Incorrect</a:t>
            </a:r>
          </a:p>
          <a:p>
            <a:pPr algn="ctr"/>
            <a:r>
              <a:rPr lang="en-US" sz="2800" dirty="0" smtClean="0">
                <a:latin typeface="Bookman Old Style" pitchFamily="18" charset="0"/>
              </a:rPr>
              <a:t>Click to Return and Try Again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5" name="Action Button: Forward or Next 4">
            <a:hlinkClick r:id="" action="ppaction://hlinkshowjump?jump=previousslide" highlightClick="1"/>
          </p:cNvPr>
          <p:cNvSpPr/>
          <p:nvPr/>
        </p:nvSpPr>
        <p:spPr>
          <a:xfrm>
            <a:off x="3886200" y="3543300"/>
            <a:ext cx="1371600" cy="5334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43846"/>
            <a:ext cx="5486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900FF"/>
                </a:solidFill>
                <a:latin typeface="Bookman Old Style" pitchFamily="18" charset="0"/>
              </a:rPr>
              <a:t>Correct !</a:t>
            </a:r>
          </a:p>
          <a:p>
            <a:pPr algn="ctr"/>
            <a:r>
              <a:rPr lang="en-US" sz="2800" dirty="0" smtClean="0">
                <a:latin typeface="Bookman Old Style" pitchFamily="18" charset="0"/>
              </a:rPr>
              <a:t>Click to Continue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Action Button: Back or Previous 2">
            <a:hlinkClick r:id="" action="ppaction://hlinkshowjump?jump=nextslide" highlightClick="1"/>
          </p:cNvPr>
          <p:cNvSpPr/>
          <p:nvPr/>
        </p:nvSpPr>
        <p:spPr>
          <a:xfrm>
            <a:off x="3505200" y="3810000"/>
            <a:ext cx="18288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040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25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0"/>
            <a:ext cx="8077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latin typeface="Bookman Old Style" pitchFamily="18" charset="0"/>
              </a:rPr>
              <a:t>Israelites remember David as their greatest king, </a:t>
            </a:r>
            <a:r>
              <a:rPr lang="en-US" sz="3200" dirty="0" smtClean="0">
                <a:latin typeface="Bookman Old Style" pitchFamily="18" charset="0"/>
              </a:rPr>
              <a:t>as Jews </a:t>
            </a:r>
            <a:r>
              <a:rPr lang="en-US" sz="3200" dirty="0">
                <a:latin typeface="Bookman Old Style" pitchFamily="18" charset="0"/>
              </a:rPr>
              <a:t>do today</a:t>
            </a:r>
            <a:r>
              <a:rPr lang="en-US" sz="3200" dirty="0" smtClean="0">
                <a:latin typeface="Bookman Old Style" pitchFamily="18" charset="0"/>
              </a:rPr>
              <a:t>.</a:t>
            </a:r>
          </a:p>
          <a:p>
            <a:pPr lvl="0" algn="ctr"/>
            <a:endParaRPr lang="en-US" sz="3200" dirty="0">
              <a:latin typeface="Bookman Old Style" pitchFamily="18" charset="0"/>
            </a:endParaRPr>
          </a:p>
          <a:p>
            <a:pPr lvl="0" algn="ctr"/>
            <a:r>
              <a:rPr lang="en-US" sz="3200" dirty="0" smtClean="0">
                <a:latin typeface="Bookman Old Style" pitchFamily="18" charset="0"/>
              </a:rPr>
              <a:t>When David died, his son Solomon became king. Solomon finished building the famous temple in Jerusalem. </a:t>
            </a:r>
          </a:p>
          <a:p>
            <a:pPr lvl="0" algn="ctr"/>
            <a:endParaRPr lang="en-US" sz="3200" dirty="0">
              <a:latin typeface="Bookman Old Style" pitchFamily="18" charset="0"/>
            </a:endParaRPr>
          </a:p>
          <a:p>
            <a:endParaRPr lang="en-US" sz="40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9187" y="838200"/>
            <a:ext cx="1235413" cy="4199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0" y="1371600"/>
            <a:ext cx="1752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39247" y="2286000"/>
            <a:ext cx="9906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72200" y="2286000"/>
            <a:ext cx="1828800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4752" y="3236705"/>
            <a:ext cx="1405648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36586" y="3733800"/>
            <a:ext cx="2302213" cy="49611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800" y="4447400"/>
            <a:ext cx="5279687" cy="2182000"/>
            <a:chOff x="2971800" y="4447400"/>
            <a:chExt cx="5279687" cy="2182000"/>
          </a:xfrm>
        </p:grpSpPr>
        <p:pic>
          <p:nvPicPr>
            <p:cNvPr id="1026" name="Picture 2" descr="http://ts1.mm.bing.net/th?&amp;id=HN.608055236460613439&amp;w=300&amp;h=300&amp;c=0&amp;pid=1.9&amp;rs=0&amp;p=0">
              <a:hlinkClick r:id="rId3" tooltip="Click on picture for short video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447400"/>
              <a:ext cx="3240592" cy="2182000"/>
            </a:xfrm>
            <a:prstGeom prst="rect">
              <a:avLst/>
            </a:prstGeom>
            <a:noFill/>
            <a:ln w="15875" cmpd="dbl">
              <a:solidFill>
                <a:srgbClr val="99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270287" y="4810576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Click on picture for Spotlight Video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117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509</Words>
  <Application>Microsoft Office PowerPoint</Application>
  <PresentationFormat>On-screen Show (4:3)</PresentationFormat>
  <Paragraphs>53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Kenmore-Tonawanda UFSD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Kenton</dc:creator>
  <cp:lastModifiedBy>William</cp:lastModifiedBy>
  <cp:revision>61</cp:revision>
  <dcterms:created xsi:type="dcterms:W3CDTF">2014-10-30T11:32:15Z</dcterms:created>
  <dcterms:modified xsi:type="dcterms:W3CDTF">2014-11-18T00:58:19Z</dcterms:modified>
</cp:coreProperties>
</file>